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87" r:id="rId2"/>
    <p:sldId id="285" r:id="rId3"/>
    <p:sldId id="295" r:id="rId4"/>
    <p:sldId id="296" r:id="rId5"/>
    <p:sldId id="261" r:id="rId6"/>
    <p:sldId id="291" r:id="rId7"/>
    <p:sldId id="263" r:id="rId8"/>
    <p:sldId id="264" r:id="rId9"/>
    <p:sldId id="265" r:id="rId10"/>
    <p:sldId id="259" r:id="rId11"/>
    <p:sldId id="262" r:id="rId12"/>
    <p:sldId id="278" r:id="rId13"/>
    <p:sldId id="290" r:id="rId14"/>
    <p:sldId id="292" r:id="rId15"/>
    <p:sldId id="294" r:id="rId16"/>
    <p:sldId id="293" r:id="rId17"/>
    <p:sldId id="260" r:id="rId18"/>
    <p:sldId id="280" r:id="rId19"/>
  </p:sldIdLst>
  <p:sldSz cx="9144000" cy="5143500" type="screen16x9"/>
  <p:notesSz cx="6858000" cy="9144000"/>
  <p:embeddedFontLst>
    <p:embeddedFont>
      <p:font typeface="Varela Round" panose="020B0604020202020204" charset="-79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Nixie One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DC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EDE879-41F3-49AC-A591-EEF8B7DB9C9F}">
  <a:tblStyle styleId="{02EDE879-41F3-49AC-A591-EEF8B7DB9C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1469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6369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913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641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454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24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8334450" y="4139625"/>
            <a:ext cx="424800" cy="42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4308288" y="-1078650"/>
            <a:ext cx="2347200" cy="2347200"/>
          </a:xfrm>
          <a:prstGeom prst="donut">
            <a:avLst>
              <a:gd name="adj" fmla="val 17100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4047750" y="805125"/>
            <a:ext cx="1048500" cy="10485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880850" y="1920300"/>
            <a:ext cx="5382300" cy="207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◎"/>
              <a:defRPr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0" name="Shape 50"/>
          <p:cNvSpPr txBox="1"/>
          <p:nvPr/>
        </p:nvSpPr>
        <p:spPr>
          <a:xfrm>
            <a:off x="3593400" y="781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229225" y="2988350"/>
            <a:ext cx="802800" cy="803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-442225" y="3999900"/>
            <a:ext cx="1695900" cy="1695900"/>
          </a:xfrm>
          <a:prstGeom prst="donut">
            <a:avLst>
              <a:gd name="adj" fmla="val 1008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1334025" y="-231725"/>
            <a:ext cx="1666800" cy="1666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550525" y="710300"/>
            <a:ext cx="481500" cy="481800"/>
          </a:xfrm>
          <a:prstGeom prst="donut">
            <a:avLst>
              <a:gd name="adj" fmla="val 3727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1032025" y="37914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217050" y="1311325"/>
            <a:ext cx="304800" cy="304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7744475" y="1473300"/>
            <a:ext cx="1048500" cy="1048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8050675" y="2042175"/>
            <a:ext cx="1520100" cy="1520100"/>
          </a:xfrm>
          <a:prstGeom prst="donut">
            <a:avLst>
              <a:gd name="adj" fmla="val 5022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7969775" y="3713850"/>
            <a:ext cx="597900" cy="598200"/>
          </a:xfrm>
          <a:prstGeom prst="donut">
            <a:avLst>
              <a:gd name="adj" fmla="val 43984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/>
          <p:nvPr/>
        </p:nvSpPr>
        <p:spPr>
          <a:xfrm>
            <a:off x="8608775" y="1192100"/>
            <a:ext cx="184200" cy="184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5" name="Shape 6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+ image">
  <p:cSld name="TITLE_AND_BODY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0" y="909050"/>
            <a:ext cx="36396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0" y="1525754"/>
            <a:ext cx="36396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￮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1" name="Shape 81"/>
          <p:cNvSpPr/>
          <p:nvPr/>
        </p:nvSpPr>
        <p:spPr>
          <a:xfrm>
            <a:off x="580275" y="751950"/>
            <a:ext cx="3639600" cy="3639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-295650" y="-356450"/>
            <a:ext cx="1057800" cy="105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2836600" y="179825"/>
            <a:ext cx="978600" cy="978600"/>
          </a:xfrm>
          <a:prstGeom prst="donut">
            <a:avLst>
              <a:gd name="adj" fmla="val 39527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465975" y="3692750"/>
            <a:ext cx="1019400" cy="10194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Shape 85"/>
          <p:cNvSpPr/>
          <p:nvPr/>
        </p:nvSpPr>
        <p:spPr>
          <a:xfrm>
            <a:off x="1485375" y="4559750"/>
            <a:ext cx="361500" cy="361500"/>
          </a:xfrm>
          <a:prstGeom prst="donut">
            <a:avLst>
              <a:gd name="adj" fmla="val 29951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2364800" y="346950"/>
            <a:ext cx="274200" cy="2739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-472600" y="-533400"/>
            <a:ext cx="1411800" cy="14118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Shape 88"/>
          <p:cNvSpPr/>
          <p:nvPr/>
        </p:nvSpPr>
        <p:spPr>
          <a:xfrm>
            <a:off x="2899000" y="242225"/>
            <a:ext cx="853800" cy="8538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Shape 89"/>
          <p:cNvSpPr/>
          <p:nvPr/>
        </p:nvSpPr>
        <p:spPr>
          <a:xfrm>
            <a:off x="1061150" y="142950"/>
            <a:ext cx="538500" cy="5382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2935875" y="1550150"/>
            <a:ext cx="2560500" cy="3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2"/>
          </p:nvPr>
        </p:nvSpPr>
        <p:spPr>
          <a:xfrm>
            <a:off x="5650849" y="1550150"/>
            <a:ext cx="2560500" cy="3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-358950" y="2194400"/>
            <a:ext cx="2347200" cy="2347200"/>
          </a:xfrm>
          <a:prstGeom prst="donut">
            <a:avLst>
              <a:gd name="adj" fmla="val 36789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Shape 95"/>
          <p:cNvSpPr/>
          <p:nvPr/>
        </p:nvSpPr>
        <p:spPr>
          <a:xfrm>
            <a:off x="198450" y="-321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198450" y="420475"/>
            <a:ext cx="657600" cy="657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1177051" y="657475"/>
            <a:ext cx="846900" cy="846900"/>
          </a:xfrm>
          <a:prstGeom prst="donut">
            <a:avLst>
              <a:gd name="adj" fmla="val 22275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887650" y="4142300"/>
            <a:ext cx="1207800" cy="12078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153675" y="4799600"/>
            <a:ext cx="550500" cy="550500"/>
          </a:xfrm>
          <a:prstGeom prst="donut">
            <a:avLst>
              <a:gd name="adj" fmla="val 18606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172525" y="1696950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-205625" y="2347725"/>
            <a:ext cx="2040600" cy="2040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305125" y="-214450"/>
            <a:ext cx="765300" cy="7653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8638525" y="14726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2935875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2"/>
          </p:nvPr>
        </p:nvSpPr>
        <p:spPr>
          <a:xfrm>
            <a:off x="4723373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3"/>
          </p:nvPr>
        </p:nvSpPr>
        <p:spPr>
          <a:xfrm>
            <a:off x="6510871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1016475" y="2981600"/>
            <a:ext cx="440400" cy="4404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-68725" y="3346150"/>
            <a:ext cx="819600" cy="819600"/>
          </a:xfrm>
          <a:prstGeom prst="ellipse">
            <a:avLst/>
          </a:prstGeom>
          <a:noFill/>
          <a:ln w="9525" cap="flat" cmpd="sng">
            <a:solidFill>
              <a:srgbClr val="00D1C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1361475" y="140725"/>
            <a:ext cx="862800" cy="863400"/>
          </a:xfrm>
          <a:prstGeom prst="donut">
            <a:avLst>
              <a:gd name="adj" fmla="val 43200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1438125" y="3422000"/>
            <a:ext cx="1062000" cy="1062000"/>
          </a:xfrm>
          <a:prstGeom prst="donut">
            <a:avLst>
              <a:gd name="adj" fmla="val 9905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2059425" y="1112475"/>
            <a:ext cx="304800" cy="304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8723500" y="27022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/>
          <p:nvPr/>
        </p:nvSpPr>
        <p:spPr>
          <a:xfrm>
            <a:off x="8546800" y="608625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Shape 122"/>
          <p:cNvSpPr/>
          <p:nvPr/>
        </p:nvSpPr>
        <p:spPr>
          <a:xfrm>
            <a:off x="8211275" y="1152650"/>
            <a:ext cx="397500" cy="3975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7599600" y="-27525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9033775" y="1867850"/>
            <a:ext cx="188100" cy="1881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name="adj" fmla="val 2109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1016475" y="4091700"/>
            <a:ext cx="1207800" cy="120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204075" y="9279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280688" y="366915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246046" y="32131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71500" y="3038600"/>
            <a:ext cx="804900" cy="8049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280700" y="1608475"/>
            <a:ext cx="1043400" cy="1044000"/>
          </a:xfrm>
          <a:prstGeom prst="donut">
            <a:avLst>
              <a:gd name="adj" fmla="val 43200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1640475" y="-201875"/>
            <a:ext cx="750300" cy="7503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name="adj" fmla="val 6129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-222975" y="500875"/>
            <a:ext cx="1832700" cy="1832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280700" y="3950125"/>
            <a:ext cx="750300" cy="7503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7913000" y="60022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8703400" y="1608475"/>
            <a:ext cx="287100" cy="287100"/>
          </a:xfrm>
          <a:prstGeom prst="donut">
            <a:avLst>
              <a:gd name="adj" fmla="val 18608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8809377" y="886439"/>
            <a:ext cx="416400" cy="4164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8118000" y="-244550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7813725" y="3127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8646900" y="723963"/>
            <a:ext cx="741600" cy="7416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LoriFickling@gmail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1736653" y="1084519"/>
            <a:ext cx="5543106" cy="27644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Growing and Engaging Your Club Membership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6653" y="4678325"/>
            <a:ext cx="6677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Lori Fickling, Cross Timbers Rotary, District 5790, Assistant Governor Area 6</a:t>
            </a:r>
          </a:p>
        </p:txBody>
      </p:sp>
    </p:spTree>
    <p:extLst>
      <p:ext uri="{BB962C8B-B14F-4D97-AF65-F5344CB8AC3E}">
        <p14:creationId xmlns:p14="http://schemas.microsoft.com/office/powerpoint/2010/main" val="384946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subTitle" idx="1"/>
          </p:nvPr>
        </p:nvSpPr>
        <p:spPr>
          <a:xfrm>
            <a:off x="2381692" y="571775"/>
            <a:ext cx="540842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Nixie One" panose="020B0604020202020204" charset="0"/>
              </a:rPr>
              <a:t>What are your adult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Nixie One" panose="020B0604020202020204" charset="0"/>
              </a:rPr>
              <a:t>children doing now?</a:t>
            </a:r>
            <a:endParaRPr dirty="0">
              <a:solidFill>
                <a:schemeClr val="tx1"/>
              </a:solidFill>
              <a:latin typeface="Nixie One" panose="020B0604020202020204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391" y="1842978"/>
            <a:ext cx="5392944" cy="291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ctrTitle" idx="4294967295"/>
          </p:nvPr>
        </p:nvSpPr>
        <p:spPr>
          <a:xfrm>
            <a:off x="1304850" y="318286"/>
            <a:ext cx="6534300" cy="74245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tx1"/>
                </a:solidFill>
              </a:rPr>
              <a:t>Everyone Has a Story</a:t>
            </a:r>
            <a:endParaRPr sz="4400" b="1" dirty="0">
              <a:solidFill>
                <a:schemeClr val="tx1"/>
              </a:solidFill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subTitle" idx="4294967295"/>
          </p:nvPr>
        </p:nvSpPr>
        <p:spPr>
          <a:xfrm>
            <a:off x="2466753" y="3980892"/>
            <a:ext cx="4345721" cy="7880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tx1"/>
                </a:solidFill>
                <a:latin typeface="Nixie One" panose="020B0604020202020204" charset="0"/>
              </a:rPr>
              <a:t>What’s Yours?</a:t>
            </a:r>
            <a:endParaRPr sz="4400" b="1" dirty="0">
              <a:solidFill>
                <a:schemeClr val="tx1"/>
              </a:solidFill>
              <a:latin typeface="Nixie One" panose="020B0604020202020204" charset="0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3209925" y="1209675"/>
            <a:ext cx="2724300" cy="2724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9" name="Shape 229"/>
          <p:cNvGrpSpPr/>
          <p:nvPr/>
        </p:nvGrpSpPr>
        <p:grpSpPr>
          <a:xfrm>
            <a:off x="3990646" y="2000576"/>
            <a:ext cx="1162865" cy="1162930"/>
            <a:chOff x="570875" y="4322250"/>
            <a:chExt cx="443300" cy="443325"/>
          </a:xfrm>
        </p:grpSpPr>
        <p:sp>
          <p:nvSpPr>
            <p:cNvPr id="230" name="Shape 230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617A8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617A8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617A8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617A8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816" y="998696"/>
            <a:ext cx="4480948" cy="3109229"/>
          </a:xfrm>
          <a:prstGeom prst="rect">
            <a:avLst/>
          </a:prstGeom>
        </p:spPr>
      </p:pic>
      <p:sp>
        <p:nvSpPr>
          <p:cNvPr id="228" name="Shape 228"/>
          <p:cNvSpPr/>
          <p:nvPr/>
        </p:nvSpPr>
        <p:spPr>
          <a:xfrm>
            <a:off x="6475622" y="3074547"/>
            <a:ext cx="971700" cy="971700"/>
          </a:xfrm>
          <a:prstGeom prst="donut">
            <a:avLst>
              <a:gd name="adj" fmla="val 12811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1974553" y="1174521"/>
            <a:ext cx="823817" cy="826055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33" y="588571"/>
            <a:ext cx="5236551" cy="39897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070" y="3078688"/>
            <a:ext cx="4813004" cy="18153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186" y="1157142"/>
            <a:ext cx="3856074" cy="2309071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Perfect </a:t>
            </a:r>
            <a:r>
              <a:rPr lang="en-US" sz="4000" b="1" strike="dblStrike" dirty="0">
                <a:solidFill>
                  <a:schemeClr val="tx1"/>
                </a:solidFill>
              </a:rPr>
              <a:t>Attendance </a:t>
            </a:r>
            <a:r>
              <a:rPr lang="en-US" sz="4000" b="1" dirty="0">
                <a:solidFill>
                  <a:schemeClr val="tx1"/>
                </a:solidFill>
              </a:rPr>
              <a:t>Engagement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E6548-B30D-4A05-B2D3-10A1E45AB699}"/>
              </a:ext>
            </a:extLst>
          </p:cNvPr>
          <p:cNvSpPr txBox="1"/>
          <p:nvPr/>
        </p:nvSpPr>
        <p:spPr>
          <a:xfrm>
            <a:off x="4943061" y="703592"/>
            <a:ext cx="3677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xie One" panose="020B0604020202020204" charset="0"/>
              </a:rPr>
              <a:t>Don’t hang on to old rules.</a:t>
            </a:r>
          </a:p>
        </p:txBody>
      </p:sp>
    </p:spTree>
    <p:extLst>
      <p:ext uri="{BB962C8B-B14F-4D97-AF65-F5344CB8AC3E}">
        <p14:creationId xmlns:p14="http://schemas.microsoft.com/office/powerpoint/2010/main" val="3893192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2013098" y="823990"/>
            <a:ext cx="6088911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</a:rPr>
              <a:t>Keeping Your Members Engaged</a:t>
            </a:r>
            <a:endParaRPr sz="28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570">
            <a:off x="3453824" y="1921113"/>
            <a:ext cx="4039677" cy="253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5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oot your own horn">
            <a:extLst>
              <a:ext uri="{FF2B5EF4-FFF2-40B4-BE49-F238E27FC236}">
                <a16:creationId xmlns:a16="http://schemas.microsoft.com/office/drawing/2014/main" id="{21E62D67-A5A3-46B3-8EAE-51A69C291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00" y="1516912"/>
            <a:ext cx="4337513" cy="303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AA91D5-E923-4125-8EA2-F84877AC1185}"/>
              </a:ext>
            </a:extLst>
          </p:cNvPr>
          <p:cNvSpPr txBox="1"/>
          <p:nvPr/>
        </p:nvSpPr>
        <p:spPr>
          <a:xfrm>
            <a:off x="1644502" y="581247"/>
            <a:ext cx="5791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Nixie One" panose="020B0604020202020204" charset="0"/>
              </a:rPr>
              <a:t>Toot Your Own Horn!</a:t>
            </a:r>
          </a:p>
        </p:txBody>
      </p:sp>
    </p:spTree>
    <p:extLst>
      <p:ext uri="{BB962C8B-B14F-4D97-AF65-F5344CB8AC3E}">
        <p14:creationId xmlns:p14="http://schemas.microsoft.com/office/powerpoint/2010/main" val="1252412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2507204" y="308036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 dirty="0">
                <a:solidFill>
                  <a:schemeClr val="tx1"/>
                </a:solidFill>
              </a:rPr>
              <a:t>Building On Success</a:t>
            </a:r>
            <a:endParaRPr sz="3600" b="1" dirty="0">
              <a:solidFill>
                <a:schemeClr val="tx1"/>
              </a:solidFill>
            </a:endParaRPr>
          </a:p>
        </p:txBody>
      </p:sp>
      <p:grpSp>
        <p:nvGrpSpPr>
          <p:cNvPr id="275" name="Shape 275"/>
          <p:cNvGrpSpPr/>
          <p:nvPr/>
        </p:nvGrpSpPr>
        <p:grpSpPr>
          <a:xfrm>
            <a:off x="3825381" y="949070"/>
            <a:ext cx="4459214" cy="4194430"/>
            <a:chOff x="3491049" y="908480"/>
            <a:chExt cx="4354276" cy="4095724"/>
          </a:xfrm>
        </p:grpSpPr>
        <p:pic>
          <p:nvPicPr>
            <p:cNvPr id="276" name="Shape 27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93424">
              <a:off x="3501925" y="3870729"/>
              <a:ext cx="4343400" cy="11334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7" name="Shape 277"/>
            <p:cNvGrpSpPr/>
            <p:nvPr/>
          </p:nvGrpSpPr>
          <p:grpSpPr>
            <a:xfrm>
              <a:off x="3491049" y="908480"/>
              <a:ext cx="4244248" cy="3840573"/>
              <a:chOff x="832502" y="1450779"/>
              <a:chExt cx="5137693" cy="4649042"/>
            </a:xfrm>
          </p:grpSpPr>
          <p:sp>
            <p:nvSpPr>
              <p:cNvPr id="278" name="Shape 278"/>
              <p:cNvSpPr/>
              <p:nvPr/>
            </p:nvSpPr>
            <p:spPr>
              <a:xfrm>
                <a:off x="1301214" y="3484499"/>
                <a:ext cx="3843744" cy="1543617"/>
              </a:xfrm>
              <a:custGeom>
                <a:avLst/>
                <a:gdLst/>
                <a:ahLst/>
                <a:cxnLst/>
                <a:rect l="0" t="0" r="0" b="0"/>
                <a:pathLst>
                  <a:path w="2678567" h="1075691" extrusionOk="0">
                    <a:moveTo>
                      <a:pt x="0" y="267280"/>
                    </a:moveTo>
                    <a:lnTo>
                      <a:pt x="213477" y="1075691"/>
                    </a:lnTo>
                    <a:lnTo>
                      <a:pt x="2678567" y="643046"/>
                    </a:lnTo>
                    <a:lnTo>
                      <a:pt x="862548" y="0"/>
                    </a:lnTo>
                    <a:lnTo>
                      <a:pt x="0" y="267280"/>
                    </a:lnTo>
                    <a:close/>
                  </a:path>
                </a:pathLst>
              </a:custGeom>
              <a:gradFill>
                <a:gsLst>
                  <a:gs pos="0">
                    <a:srgbClr val="6F0000"/>
                  </a:gs>
                  <a:gs pos="50000">
                    <a:srgbClr val="A10002"/>
                  </a:gs>
                  <a:gs pos="100000">
                    <a:srgbClr val="C1000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Shape 279"/>
              <p:cNvSpPr/>
              <p:nvPr/>
            </p:nvSpPr>
            <p:spPr>
              <a:xfrm>
                <a:off x="832502" y="3836338"/>
                <a:ext cx="784879" cy="2263483"/>
              </a:xfrm>
              <a:custGeom>
                <a:avLst/>
                <a:gdLst/>
                <a:ahLst/>
                <a:cxnLst/>
                <a:rect l="0" t="0" r="0" b="0"/>
                <a:pathLst>
                  <a:path w="546954" h="1577340" extrusionOk="0">
                    <a:moveTo>
                      <a:pt x="346373" y="0"/>
                    </a:moveTo>
                    <a:lnTo>
                      <a:pt x="546954" y="790165"/>
                    </a:lnTo>
                    <a:lnTo>
                      <a:pt x="541863" y="789979"/>
                    </a:lnTo>
                    <a:lnTo>
                      <a:pt x="215744" y="1577340"/>
                    </a:lnTo>
                    <a:lnTo>
                      <a:pt x="0" y="522350"/>
                    </a:lnTo>
                    <a:lnTo>
                      <a:pt x="346373" y="0"/>
                    </a:lnTo>
                    <a:close/>
                  </a:path>
                </a:pathLst>
              </a:custGeom>
              <a:gradFill>
                <a:gsLst>
                  <a:gs pos="0">
                    <a:srgbClr val="8C1531"/>
                  </a:gs>
                  <a:gs pos="50000">
                    <a:srgbClr val="BF1C42"/>
                  </a:gs>
                  <a:gs pos="100000">
                    <a:srgbClr val="F32454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Shape 280"/>
              <p:cNvSpPr/>
              <p:nvPr/>
            </p:nvSpPr>
            <p:spPr>
              <a:xfrm>
                <a:off x="1137388" y="4390371"/>
                <a:ext cx="4832807" cy="1700037"/>
              </a:xfrm>
              <a:custGeom>
                <a:avLst/>
                <a:gdLst/>
                <a:ahLst/>
                <a:cxnLst/>
                <a:rect l="0" t="0" r="0" b="0"/>
                <a:pathLst>
                  <a:path w="3367810" h="1184695" extrusionOk="0">
                    <a:moveTo>
                      <a:pt x="0" y="1184695"/>
                    </a:moveTo>
                    <a:lnTo>
                      <a:pt x="3367810" y="822992"/>
                    </a:lnTo>
                    <a:lnTo>
                      <a:pt x="2778260" y="0"/>
                    </a:lnTo>
                    <a:lnTo>
                      <a:pt x="329993" y="398308"/>
                    </a:lnTo>
                    <a:lnTo>
                      <a:pt x="0" y="1184695"/>
                    </a:lnTo>
                    <a:close/>
                  </a:path>
                </a:pathLst>
              </a:custGeom>
              <a:gradFill>
                <a:gsLst>
                  <a:gs pos="0">
                    <a:srgbClr val="8C1531"/>
                  </a:gs>
                  <a:gs pos="50000">
                    <a:srgbClr val="BF1C42"/>
                  </a:gs>
                  <a:gs pos="100000">
                    <a:srgbClr val="F32454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Shape 281"/>
              <p:cNvSpPr/>
              <p:nvPr/>
            </p:nvSpPr>
            <p:spPr>
              <a:xfrm rot="-545807">
                <a:off x="1609085" y="4351947"/>
                <a:ext cx="1823693" cy="900583"/>
              </a:xfrm>
              <a:custGeom>
                <a:avLst/>
                <a:gdLst/>
                <a:ahLst/>
                <a:cxnLst/>
                <a:rect l="0" t="0" r="0" b="0"/>
                <a:pathLst>
                  <a:path w="1048475" h="517762" extrusionOk="0">
                    <a:moveTo>
                      <a:pt x="23521" y="0"/>
                    </a:moveTo>
                    <a:lnTo>
                      <a:pt x="0" y="517762"/>
                    </a:lnTo>
                    <a:lnTo>
                      <a:pt x="1048475" y="248242"/>
                    </a:lnTo>
                    <a:lnTo>
                      <a:pt x="23521" y="0"/>
                    </a:lnTo>
                    <a:close/>
                  </a:path>
                </a:pathLst>
              </a:custGeom>
              <a:solidFill>
                <a:srgbClr val="0C0C0C">
                  <a:alpha val="639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Shape 282"/>
              <p:cNvSpPr/>
              <p:nvPr/>
            </p:nvSpPr>
            <p:spPr>
              <a:xfrm>
                <a:off x="1623309" y="3108363"/>
                <a:ext cx="2998678" cy="913376"/>
              </a:xfrm>
              <a:custGeom>
                <a:avLst/>
                <a:gdLst/>
                <a:ahLst/>
                <a:cxnLst/>
                <a:rect l="0" t="0" r="0" b="0"/>
                <a:pathLst>
                  <a:path w="3783821" h="1152525" extrusionOk="0">
                    <a:moveTo>
                      <a:pt x="0" y="213297"/>
                    </a:moveTo>
                    <a:lnTo>
                      <a:pt x="2183621" y="0"/>
                    </a:lnTo>
                    <a:lnTo>
                      <a:pt x="3783821" y="695325"/>
                    </a:lnTo>
                    <a:lnTo>
                      <a:pt x="659621" y="1152525"/>
                    </a:lnTo>
                    <a:lnTo>
                      <a:pt x="0" y="213297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Shape 283"/>
              <p:cNvSpPr/>
              <p:nvPr/>
            </p:nvSpPr>
            <p:spPr>
              <a:xfrm>
                <a:off x="1243017" y="3783232"/>
                <a:ext cx="268261" cy="484729"/>
              </a:xfrm>
              <a:custGeom>
                <a:avLst/>
                <a:gdLst/>
                <a:ahLst/>
                <a:cxnLst/>
                <a:rect l="0" t="0" r="0" b="0"/>
                <a:pathLst>
                  <a:path w="160395" h="243277" extrusionOk="0">
                    <a:moveTo>
                      <a:pt x="0" y="124097"/>
                    </a:moveTo>
                    <a:lnTo>
                      <a:pt x="65314" y="0"/>
                    </a:lnTo>
                    <a:lnTo>
                      <a:pt x="160395" y="243277"/>
                    </a:lnTo>
                    <a:lnTo>
                      <a:pt x="0" y="124097"/>
                    </a:lnTo>
                    <a:close/>
                  </a:path>
                </a:pathLst>
              </a:custGeom>
              <a:solidFill>
                <a:srgbClr val="0C0C0C">
                  <a:alpha val="239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Shape 284"/>
              <p:cNvSpPr/>
              <p:nvPr/>
            </p:nvSpPr>
            <p:spPr>
              <a:xfrm>
                <a:off x="1270851" y="3274233"/>
                <a:ext cx="892470" cy="1887141"/>
              </a:xfrm>
              <a:custGeom>
                <a:avLst/>
                <a:gdLst/>
                <a:ahLst/>
                <a:cxnLst/>
                <a:rect l="0" t="0" r="0" b="0"/>
                <a:pathLst>
                  <a:path w="1126145" h="2381250" extrusionOk="0">
                    <a:moveTo>
                      <a:pt x="447675" y="0"/>
                    </a:moveTo>
                    <a:lnTo>
                      <a:pt x="1126145" y="935772"/>
                    </a:lnTo>
                    <a:lnTo>
                      <a:pt x="623887" y="2381250"/>
                    </a:lnTo>
                    <a:lnTo>
                      <a:pt x="0" y="571500"/>
                    </a:lnTo>
                    <a:lnTo>
                      <a:pt x="447675" y="0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Shape 285"/>
              <p:cNvSpPr/>
              <p:nvPr/>
            </p:nvSpPr>
            <p:spPr>
              <a:xfrm>
                <a:off x="1760918" y="3658746"/>
                <a:ext cx="3381756" cy="1502164"/>
              </a:xfrm>
              <a:custGeom>
                <a:avLst/>
                <a:gdLst/>
                <a:ahLst/>
                <a:cxnLst/>
                <a:rect l="0" t="0" r="0" b="0"/>
                <a:pathLst>
                  <a:path w="4267200" h="1895475" extrusionOk="0">
                    <a:moveTo>
                      <a:pt x="0" y="1895475"/>
                    </a:moveTo>
                    <a:lnTo>
                      <a:pt x="504825" y="438150"/>
                    </a:lnTo>
                    <a:lnTo>
                      <a:pt x="3609975" y="0"/>
                    </a:lnTo>
                    <a:lnTo>
                      <a:pt x="4267200" y="923925"/>
                    </a:lnTo>
                    <a:lnTo>
                      <a:pt x="0" y="1895475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Shape 286"/>
              <p:cNvSpPr/>
              <p:nvPr/>
            </p:nvSpPr>
            <p:spPr>
              <a:xfrm>
                <a:off x="2081181" y="2512890"/>
                <a:ext cx="1990353" cy="505838"/>
              </a:xfrm>
              <a:custGeom>
                <a:avLst/>
                <a:gdLst/>
                <a:ahLst/>
                <a:cxnLst/>
                <a:rect l="0" t="0" r="0" b="0"/>
                <a:pathLst>
                  <a:path w="2511486" h="638281" extrusionOk="0">
                    <a:moveTo>
                      <a:pt x="0" y="267280"/>
                    </a:moveTo>
                    <a:lnTo>
                      <a:pt x="376433" y="638281"/>
                    </a:lnTo>
                    <a:lnTo>
                      <a:pt x="2511486" y="540841"/>
                    </a:lnTo>
                    <a:lnTo>
                      <a:pt x="862548" y="0"/>
                    </a:lnTo>
                    <a:lnTo>
                      <a:pt x="0" y="267280"/>
                    </a:lnTo>
                    <a:close/>
                  </a:path>
                </a:pathLst>
              </a:custGeom>
              <a:gradFill>
                <a:gsLst>
                  <a:gs pos="0">
                    <a:srgbClr val="547D28"/>
                  </a:gs>
                  <a:gs pos="50000">
                    <a:srgbClr val="7AB73A"/>
                  </a:gs>
                  <a:gs pos="100000">
                    <a:srgbClr val="92DA46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Shape 287"/>
              <p:cNvSpPr/>
              <p:nvPr/>
            </p:nvSpPr>
            <p:spPr>
              <a:xfrm>
                <a:off x="3510399" y="3674020"/>
                <a:ext cx="1086993" cy="143423"/>
              </a:xfrm>
              <a:custGeom>
                <a:avLst/>
                <a:gdLst/>
                <a:ahLst/>
                <a:cxnLst/>
                <a:rect l="0" t="0" r="0" b="0"/>
                <a:pathLst>
                  <a:path w="1371600" h="180975" extrusionOk="0">
                    <a:moveTo>
                      <a:pt x="0" y="142875"/>
                    </a:moveTo>
                    <a:lnTo>
                      <a:pt x="1371600" y="180975"/>
                    </a:lnTo>
                    <a:lnTo>
                      <a:pt x="1295400" y="0"/>
                    </a:lnTo>
                    <a:lnTo>
                      <a:pt x="0" y="142875"/>
                    </a:lnTo>
                    <a:close/>
                  </a:path>
                </a:pathLst>
              </a:custGeom>
              <a:solidFill>
                <a:srgbClr val="0C0C0C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Shape 288"/>
              <p:cNvSpPr/>
              <p:nvPr/>
            </p:nvSpPr>
            <p:spPr>
              <a:xfrm>
                <a:off x="1835305" y="3530764"/>
                <a:ext cx="286845" cy="618982"/>
              </a:xfrm>
              <a:custGeom>
                <a:avLst/>
                <a:gdLst/>
                <a:ahLst/>
                <a:cxnLst/>
                <a:rect l="0" t="0" r="0" b="0"/>
                <a:pathLst>
                  <a:path w="361950" h="781050" extrusionOk="0">
                    <a:moveTo>
                      <a:pt x="361950" y="495300"/>
                    </a:moveTo>
                    <a:lnTo>
                      <a:pt x="171450" y="781050"/>
                    </a:lnTo>
                    <a:lnTo>
                      <a:pt x="0" y="0"/>
                    </a:lnTo>
                    <a:lnTo>
                      <a:pt x="361950" y="495300"/>
                    </a:lnTo>
                    <a:close/>
                  </a:path>
                </a:pathLst>
              </a:custGeom>
              <a:solidFill>
                <a:srgbClr val="0C0C0C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Shape 289"/>
              <p:cNvSpPr/>
              <p:nvPr/>
            </p:nvSpPr>
            <p:spPr>
              <a:xfrm>
                <a:off x="1727127" y="2706986"/>
                <a:ext cx="665137" cy="1250042"/>
              </a:xfrm>
              <a:custGeom>
                <a:avLst/>
                <a:gdLst/>
                <a:ahLst/>
                <a:cxnLst/>
                <a:rect l="0" t="0" r="0" b="0"/>
                <a:pathLst>
                  <a:path w="839289" h="1577340" extrusionOk="0">
                    <a:moveTo>
                      <a:pt x="466998" y="0"/>
                    </a:moveTo>
                    <a:lnTo>
                      <a:pt x="839289" y="378823"/>
                    </a:lnTo>
                    <a:lnTo>
                      <a:pt x="831547" y="399623"/>
                    </a:lnTo>
                    <a:lnTo>
                      <a:pt x="336369" y="1577340"/>
                    </a:lnTo>
                    <a:lnTo>
                      <a:pt x="0" y="653143"/>
                    </a:lnTo>
                    <a:lnTo>
                      <a:pt x="466998" y="0"/>
                    </a:lnTo>
                    <a:close/>
                  </a:path>
                </a:pathLst>
              </a:custGeom>
              <a:gradFill>
                <a:gsLst>
                  <a:gs pos="0">
                    <a:srgbClr val="7E8C12"/>
                  </a:gs>
                  <a:gs pos="50000">
                    <a:srgbClr val="ACBF18"/>
                  </a:gs>
                  <a:gs pos="100000">
                    <a:srgbClr val="DAF3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Shape 290"/>
              <p:cNvSpPr/>
              <p:nvPr/>
            </p:nvSpPr>
            <p:spPr>
              <a:xfrm>
                <a:off x="1990804" y="2939643"/>
                <a:ext cx="2601019" cy="1011939"/>
              </a:xfrm>
              <a:custGeom>
                <a:avLst/>
                <a:gdLst/>
                <a:ahLst/>
                <a:cxnLst/>
                <a:rect l="0" t="0" r="0" b="0"/>
                <a:pathLst>
                  <a:path w="3282043" h="1276894" extrusionOk="0">
                    <a:moveTo>
                      <a:pt x="0" y="1276894"/>
                    </a:moveTo>
                    <a:lnTo>
                      <a:pt x="3282043" y="966651"/>
                    </a:lnTo>
                    <a:lnTo>
                      <a:pt x="2625635" y="0"/>
                    </a:lnTo>
                    <a:lnTo>
                      <a:pt x="499655" y="84909"/>
                    </a:lnTo>
                    <a:lnTo>
                      <a:pt x="0" y="1276894"/>
                    </a:lnTo>
                    <a:close/>
                  </a:path>
                </a:pathLst>
              </a:custGeom>
              <a:gradFill>
                <a:gsLst>
                  <a:gs pos="0">
                    <a:srgbClr val="7E8C12"/>
                  </a:gs>
                  <a:gs pos="50000">
                    <a:srgbClr val="ACBF18"/>
                  </a:gs>
                  <a:gs pos="100000">
                    <a:srgbClr val="DAF3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1" name="Shape 291"/>
              <p:cNvGrpSpPr/>
              <p:nvPr/>
            </p:nvGrpSpPr>
            <p:grpSpPr>
              <a:xfrm>
                <a:off x="2053959" y="1450779"/>
                <a:ext cx="2007594" cy="1676211"/>
                <a:chOff x="5445997" y="2184629"/>
                <a:chExt cx="1754890" cy="1465219"/>
              </a:xfrm>
            </p:grpSpPr>
            <p:sp>
              <p:nvSpPr>
                <p:cNvPr id="292" name="Shape 292"/>
                <p:cNvSpPr/>
                <p:nvPr/>
              </p:nvSpPr>
              <p:spPr>
                <a:xfrm>
                  <a:off x="5804127" y="3492862"/>
                  <a:ext cx="798281" cy="1569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52752" h="226695" extrusionOk="0">
                      <a:moveTo>
                        <a:pt x="0" y="20955"/>
                      </a:moveTo>
                      <a:lnTo>
                        <a:pt x="78377" y="226695"/>
                      </a:lnTo>
                      <a:lnTo>
                        <a:pt x="1152752" y="0"/>
                      </a:lnTo>
                      <a:lnTo>
                        <a:pt x="0" y="20955"/>
                      </a:lnTo>
                      <a:close/>
                    </a:path>
                  </a:pathLst>
                </a:custGeom>
                <a:solidFill>
                  <a:srgbClr val="0C0C0C">
                    <a:alpha val="63919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Shape 293"/>
                <p:cNvSpPr/>
                <p:nvPr/>
              </p:nvSpPr>
              <p:spPr>
                <a:xfrm>
                  <a:off x="5445997" y="3284407"/>
                  <a:ext cx="205797" cy="1266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7180" h="182880" extrusionOk="0">
                      <a:moveTo>
                        <a:pt x="0" y="124097"/>
                      </a:moveTo>
                      <a:lnTo>
                        <a:pt x="65314" y="0"/>
                      </a:lnTo>
                      <a:lnTo>
                        <a:pt x="297180" y="182880"/>
                      </a:lnTo>
                      <a:lnTo>
                        <a:pt x="0" y="124097"/>
                      </a:lnTo>
                      <a:close/>
                    </a:path>
                  </a:pathLst>
                </a:custGeom>
                <a:solidFill>
                  <a:srgbClr val="0C0C0C">
                    <a:alpha val="63919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Shape 294"/>
                <p:cNvSpPr/>
                <p:nvPr/>
              </p:nvSpPr>
              <p:spPr>
                <a:xfrm>
                  <a:off x="5844738" y="2184629"/>
                  <a:ext cx="1356149" cy="13535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958338" h="1954534" extrusionOk="0">
                      <a:moveTo>
                        <a:pt x="0" y="1954534"/>
                      </a:moveTo>
                      <a:lnTo>
                        <a:pt x="658822" y="0"/>
                      </a:lnTo>
                      <a:lnTo>
                        <a:pt x="1958338" y="1843822"/>
                      </a:lnTo>
                      <a:lnTo>
                        <a:pt x="0" y="195453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197B8C"/>
                    </a:gs>
                    <a:gs pos="50000">
                      <a:srgbClr val="22A8BF"/>
                    </a:gs>
                    <a:gs pos="100000">
                      <a:srgbClr val="2BD5F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228600" anchor="b" anchorCtr="1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5" name="Shape 295"/>
              <p:cNvSpPr/>
              <p:nvPr/>
            </p:nvSpPr>
            <p:spPr>
              <a:xfrm>
                <a:off x="2050261" y="1451896"/>
                <a:ext cx="988998" cy="1552074"/>
              </a:xfrm>
              <a:custGeom>
                <a:avLst/>
                <a:gdLst/>
                <a:ahLst/>
                <a:cxnLst/>
                <a:rect l="0" t="0" r="0" b="0"/>
                <a:pathLst>
                  <a:path w="1247947" h="1958453" extrusionOk="0">
                    <a:moveTo>
                      <a:pt x="588532" y="1958453"/>
                    </a:moveTo>
                    <a:lnTo>
                      <a:pt x="0" y="1598612"/>
                    </a:lnTo>
                    <a:lnTo>
                      <a:pt x="1247947" y="0"/>
                    </a:lnTo>
                    <a:lnTo>
                      <a:pt x="588532" y="1958453"/>
                    </a:lnTo>
                    <a:close/>
                  </a:path>
                </a:pathLst>
              </a:custGeom>
              <a:gradFill>
                <a:gsLst>
                  <a:gs pos="0">
                    <a:srgbClr val="197B8C"/>
                  </a:gs>
                  <a:gs pos="50000">
                    <a:srgbClr val="22A8BF"/>
                  </a:gs>
                  <a:gs pos="100000">
                    <a:srgbClr val="2BD5F3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Shape 296"/>
              <p:cNvSpPr txBox="1"/>
              <p:nvPr/>
            </p:nvSpPr>
            <p:spPr>
              <a:xfrm rot="21285244">
                <a:off x="2475640" y="5220556"/>
                <a:ext cx="234158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 b="0" i="0" u="none" strike="noStrike" cap="none" dirty="0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Service Projects</a:t>
                </a:r>
                <a:endParaRPr sz="1600" b="0" i="0" u="none" strike="noStrike" cap="none" dirty="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297" name="Shape 297"/>
              <p:cNvSpPr txBox="1"/>
              <p:nvPr/>
            </p:nvSpPr>
            <p:spPr>
              <a:xfrm rot="20932981">
                <a:off x="2425802" y="4113256"/>
                <a:ext cx="1691386" cy="3693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 b="0" i="0" u="none" strike="noStrike" cap="none" dirty="0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Fundraising</a:t>
                </a:r>
                <a:endParaRPr sz="1600" b="0" i="0" u="none" strike="noStrike" cap="none" dirty="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298" name="Shape 298"/>
              <p:cNvSpPr txBox="1"/>
              <p:nvPr/>
            </p:nvSpPr>
            <p:spPr>
              <a:xfrm rot="21285244">
                <a:off x="2344998" y="3261902"/>
                <a:ext cx="176402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 b="0" i="0" u="none" strike="noStrike" cap="none" dirty="0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Social Events</a:t>
                </a:r>
                <a:endParaRPr sz="1600" b="0" i="0" u="none" strike="noStrike" cap="none" dirty="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299" name="Shape 299"/>
              <p:cNvSpPr txBox="1"/>
              <p:nvPr/>
            </p:nvSpPr>
            <p:spPr>
              <a:xfrm rot="21396133">
                <a:off x="2419153" y="2518181"/>
                <a:ext cx="1620011" cy="646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0" i="0" u="none" strike="noStrike" cap="none" dirty="0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Promotion</a:t>
                </a:r>
                <a:endParaRPr sz="1600" b="0" i="0" u="none" strike="noStrike" cap="none" dirty="0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6050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1880849" y="2261191"/>
            <a:ext cx="5569029" cy="2339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ALONE WE CAN DO SO LITTLE;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TOGETHER WE CAN DO SO MUCH.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                                  - - Helen Keller</a:t>
            </a:r>
            <a:endParaRPr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ctrTitle" idx="4294967295"/>
          </p:nvPr>
        </p:nvSpPr>
        <p:spPr>
          <a:xfrm>
            <a:off x="685800" y="6689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</a:rPr>
              <a:t>Many Thanks!</a:t>
            </a:r>
            <a:endParaRPr sz="4800" b="1" dirty="0">
              <a:solidFill>
                <a:schemeClr val="tx1"/>
              </a:solidFill>
            </a:endParaRPr>
          </a:p>
        </p:txBody>
      </p:sp>
      <p:sp>
        <p:nvSpPr>
          <p:cNvPr id="400" name="Shape 400"/>
          <p:cNvSpPr txBox="1">
            <a:spLocks noGrp="1"/>
          </p:cNvSpPr>
          <p:nvPr>
            <p:ph type="subTitle" idx="4294967295"/>
          </p:nvPr>
        </p:nvSpPr>
        <p:spPr>
          <a:xfrm>
            <a:off x="1275150" y="3229400"/>
            <a:ext cx="6593700" cy="7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00ACC3"/>
                </a:solidFill>
              </a:rPr>
              <a:t>Any questions?</a:t>
            </a:r>
            <a:endParaRPr sz="3600" b="1" dirty="0">
              <a:solidFill>
                <a:srgbClr val="00ACC3"/>
              </a:solidFill>
            </a:endParaRPr>
          </a:p>
        </p:txBody>
      </p:sp>
      <p:sp>
        <p:nvSpPr>
          <p:cNvPr id="401" name="Shape 401"/>
          <p:cNvSpPr txBox="1">
            <a:spLocks noGrp="1"/>
          </p:cNvSpPr>
          <p:nvPr>
            <p:ph type="body" idx="4294967295"/>
          </p:nvPr>
        </p:nvSpPr>
        <p:spPr>
          <a:xfrm>
            <a:off x="1331857" y="4123094"/>
            <a:ext cx="6593700" cy="650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You can find me at </a:t>
            </a:r>
            <a:r>
              <a:rPr lang="en" b="1" dirty="0">
                <a:solidFill>
                  <a:schemeClr val="tx1"/>
                </a:solidFill>
                <a:hlinkClick r:id="rId3"/>
              </a:rPr>
              <a:t>LoriFickling@gmail.com</a:t>
            </a:r>
            <a:r>
              <a:rPr lang="en" b="1" dirty="0">
                <a:solidFill>
                  <a:schemeClr val="tx1"/>
                </a:solidFill>
              </a:rPr>
              <a:t>.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4073931" y="2091663"/>
            <a:ext cx="996143" cy="996143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ctrTitle" idx="4294967295"/>
          </p:nvPr>
        </p:nvSpPr>
        <p:spPr>
          <a:xfrm>
            <a:off x="685800" y="668942"/>
            <a:ext cx="7772400" cy="9968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</a:rPr>
              <a:t>Hello!</a:t>
            </a:r>
            <a:endParaRPr sz="4800" b="1" dirty="0">
              <a:solidFill>
                <a:schemeClr val="tx1"/>
              </a:solidFill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subTitle" idx="4294967295"/>
          </p:nvPr>
        </p:nvSpPr>
        <p:spPr>
          <a:xfrm>
            <a:off x="1275150" y="3229400"/>
            <a:ext cx="6593700" cy="7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00ACC3"/>
                </a:solidFill>
              </a:rPr>
              <a:t>I am Lori Fickling</a:t>
            </a:r>
            <a:endParaRPr sz="3600" b="1" dirty="0">
              <a:solidFill>
                <a:srgbClr val="00ACC3"/>
              </a:solidFill>
            </a:endParaRPr>
          </a:p>
        </p:txBody>
      </p:sp>
      <p:sp>
        <p:nvSpPr>
          <p:cNvPr id="199" name="Shape 199"/>
          <p:cNvSpPr txBox="1">
            <a:spLocks noGrp="1"/>
          </p:cNvSpPr>
          <p:nvPr>
            <p:ph type="body" idx="4294967295"/>
          </p:nvPr>
        </p:nvSpPr>
        <p:spPr>
          <a:xfrm>
            <a:off x="1275150" y="3905252"/>
            <a:ext cx="6593700" cy="7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tx1"/>
                </a:solidFill>
              </a:rPr>
              <a:t>I’m here because I love to give presentations. </a:t>
            </a:r>
            <a:endParaRPr sz="1800" b="1" dirty="0">
              <a:solidFill>
                <a:schemeClr val="tx1"/>
              </a:solidFill>
            </a:endParaRPr>
          </a:p>
        </p:txBody>
      </p:sp>
      <p:sp>
        <p:nvSpPr>
          <p:cNvPr id="6" name="Shape 402"/>
          <p:cNvSpPr/>
          <p:nvPr/>
        </p:nvSpPr>
        <p:spPr>
          <a:xfrm>
            <a:off x="3922472" y="1839345"/>
            <a:ext cx="1299055" cy="1216476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26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FD2505-16E6-46DC-8291-9734AE351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774" y="1444135"/>
            <a:ext cx="5834484" cy="31309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2E16AE4-0EC0-493E-BD1D-231D751C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774" y="687693"/>
            <a:ext cx="4704522" cy="641100"/>
          </a:xfrm>
        </p:spPr>
        <p:txBody>
          <a:bodyPr/>
          <a:lstStyle/>
          <a:p>
            <a:r>
              <a:rPr lang="en-US" sz="2000" b="1" dirty="0"/>
              <a:t>What do you like most about your Rotary club?</a:t>
            </a:r>
          </a:p>
        </p:txBody>
      </p:sp>
    </p:spTree>
    <p:extLst>
      <p:ext uri="{BB962C8B-B14F-4D97-AF65-F5344CB8AC3E}">
        <p14:creationId xmlns:p14="http://schemas.microsoft.com/office/powerpoint/2010/main" val="65965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C5D7-D8A4-4CDD-B5F3-BF36171E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798" y="3068262"/>
            <a:ext cx="3233531" cy="1172463"/>
          </a:xfrm>
        </p:spPr>
        <p:txBody>
          <a:bodyPr/>
          <a:lstStyle/>
          <a:p>
            <a:r>
              <a:rPr lang="en-US" sz="2400" b="1" dirty="0"/>
              <a:t>What needs improvement in your Rotary club?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77A7C-E5EC-4003-A051-B9AC6A8BF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943" y="1489006"/>
            <a:ext cx="2887317" cy="21654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CFBFE9-224D-4EFA-BED8-995A2FBD9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798" y="751231"/>
            <a:ext cx="28575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1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2935875" y="51919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tx1"/>
                </a:solidFill>
              </a:rPr>
              <a:t>Rethink Your Club</a:t>
            </a:r>
            <a:endParaRPr sz="4000" b="1" dirty="0">
              <a:solidFill>
                <a:schemeClr val="tx1"/>
              </a:solidFill>
            </a:endParaRP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74" y="1702837"/>
            <a:ext cx="1870887" cy="1870887"/>
          </a:xfrm>
          <a:prstGeom prst="rect">
            <a:avLst/>
          </a:prstGeom>
        </p:spPr>
      </p:pic>
      <p:pic>
        <p:nvPicPr>
          <p:cNvPr id="7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431" y="3426008"/>
            <a:ext cx="2848595" cy="1158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2203" y="3666079"/>
            <a:ext cx="3009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do we want to be?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3858" y="2826204"/>
            <a:ext cx="2654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Why does it matter?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0262" y="1148817"/>
            <a:ext cx="3778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i="1" dirty="0">
                <a:solidFill>
                  <a:schemeClr val="tx1"/>
                </a:solidFill>
                <a:latin typeface="Nixie One" panose="020B0604020202020204" charset="0"/>
              </a:rPr>
              <a:t>It’s never too late!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599" y="2735226"/>
            <a:ext cx="2633148" cy="1751714"/>
          </a:xfrm>
          <a:prstGeom prst="rect">
            <a:avLst/>
          </a:prstGeom>
        </p:spPr>
      </p:pic>
      <p:sp>
        <p:nvSpPr>
          <p:cNvPr id="266" name="Shape 266"/>
          <p:cNvSpPr/>
          <p:nvPr/>
        </p:nvSpPr>
        <p:spPr>
          <a:xfrm>
            <a:off x="5080073" y="315876"/>
            <a:ext cx="2128200" cy="2128200"/>
          </a:xfrm>
          <a:prstGeom prst="ellipse">
            <a:avLst/>
          </a:prstGeom>
          <a:solidFill>
            <a:srgbClr val="E8004C">
              <a:alpha val="86670"/>
            </a:srgbClr>
          </a:solidFill>
          <a:ln w="9525" cap="flat" cmpd="sng">
            <a:solidFill>
              <a:srgbClr val="617A8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Is it more like “Us 4 and No More?”</a:t>
            </a:r>
            <a:endParaRPr sz="2000" b="1" dirty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3308310" y="315876"/>
            <a:ext cx="2128200" cy="2128200"/>
          </a:xfrm>
          <a:prstGeom prst="ellipse">
            <a:avLst/>
          </a:prstGeom>
          <a:solidFill>
            <a:srgbClr val="ED4A00">
              <a:alpha val="86670"/>
            </a:srgbClr>
          </a:solidFill>
          <a:ln w="9525" cap="flat" cmpd="sng">
            <a:solidFill>
              <a:srgbClr val="617A8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OR?</a:t>
            </a:r>
            <a:endParaRPr sz="4000" b="1" dirty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1536547" y="315876"/>
            <a:ext cx="2128200" cy="2128200"/>
          </a:xfrm>
          <a:prstGeom prst="ellipse">
            <a:avLst/>
          </a:prstGeom>
          <a:solidFill>
            <a:srgbClr val="F8BB00">
              <a:alpha val="86670"/>
            </a:srgbClr>
          </a:solidFill>
          <a:ln w="9525" cap="flat" cmpd="sng">
            <a:solidFill>
              <a:srgbClr val="617A8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Are you a welcoming club? </a:t>
            </a:r>
            <a:endParaRPr sz="2000" b="1" dirty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08" y="2640535"/>
            <a:ext cx="1911102" cy="222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8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2018988" y="299449"/>
            <a:ext cx="5696202" cy="7779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1"/>
                </a:solidFill>
              </a:rPr>
              <a:t>Who do you enjoy having lunch </a:t>
            </a:r>
            <a:br>
              <a:rPr lang="en" sz="2400" b="1" dirty="0">
                <a:solidFill>
                  <a:schemeClr val="tx1"/>
                </a:solidFill>
              </a:rPr>
            </a:br>
            <a:r>
              <a:rPr lang="en" sz="2400" b="1" dirty="0">
                <a:solidFill>
                  <a:schemeClr val="tx1"/>
                </a:solidFill>
              </a:rPr>
              <a:t>(or breakfast) with?</a:t>
            </a:r>
            <a:endParaRPr sz="24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019" y="1268535"/>
            <a:ext cx="2981202" cy="35786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2701959" y="64678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tx1"/>
                </a:solidFill>
              </a:rPr>
              <a:t>Bring them back</a:t>
            </a:r>
            <a:endParaRPr sz="44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67" y="1673409"/>
            <a:ext cx="5427101" cy="29057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2" y="1489621"/>
            <a:ext cx="3598912" cy="2269714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4666343" y="1023257"/>
            <a:ext cx="3639600" cy="29870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</a:rPr>
              <a:t>Couples that Rotary together…</a:t>
            </a:r>
            <a:endParaRPr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24000</TotalTime>
  <Words>185</Words>
  <Application>Microsoft Office PowerPoint</Application>
  <PresentationFormat>On-screen Show (16:9)</PresentationFormat>
  <Paragraphs>36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Varela Round</vt:lpstr>
      <vt:lpstr>Calibri</vt:lpstr>
      <vt:lpstr>Nixie One</vt:lpstr>
      <vt:lpstr>Puck template</vt:lpstr>
      <vt:lpstr>Growing and Engaging Your Club Membership</vt:lpstr>
      <vt:lpstr>Hello!</vt:lpstr>
      <vt:lpstr>What do you like most about your Rotary club?</vt:lpstr>
      <vt:lpstr>What needs improvement in your Rotary club?</vt:lpstr>
      <vt:lpstr>Rethink Your Club</vt:lpstr>
      <vt:lpstr>PowerPoint Presentation</vt:lpstr>
      <vt:lpstr>Who do you enjoy having lunch  (or breakfast) with?</vt:lpstr>
      <vt:lpstr>Bring them back</vt:lpstr>
      <vt:lpstr>Couples that Rotary together…</vt:lpstr>
      <vt:lpstr>PowerPoint Presentation</vt:lpstr>
      <vt:lpstr>Everyone Has a Story</vt:lpstr>
      <vt:lpstr>PowerPoint Presentation</vt:lpstr>
      <vt:lpstr>Perfect Attendance Engagement</vt:lpstr>
      <vt:lpstr>Keeping Your Members Engaged</vt:lpstr>
      <vt:lpstr>PowerPoint Presentation</vt:lpstr>
      <vt:lpstr>Building On Success</vt:lpstr>
      <vt:lpstr>PowerPoint Presentation</vt:lpstr>
      <vt:lpstr>Many 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Lori Fickling</dc:creator>
  <cp:lastModifiedBy>John Pokorny</cp:lastModifiedBy>
  <cp:revision>25</cp:revision>
  <dcterms:modified xsi:type="dcterms:W3CDTF">2018-04-23T21:45:49Z</dcterms:modified>
</cp:coreProperties>
</file>